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69"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01" autoAdjust="0"/>
    <p:restoredTop sz="94660"/>
  </p:normalViewPr>
  <p:slideViewPr>
    <p:cSldViewPr snapToGrid="0">
      <p:cViewPr varScale="1">
        <p:scale>
          <a:sx n="79" d="100"/>
          <a:sy n="79" d="100"/>
        </p:scale>
        <p:origin x="144"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710042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24227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6040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300601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964235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59017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621004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574386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ar-SA" smtClean="0"/>
              <a:t>انقر لتحرير نمط العنوان الرئيسي</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87911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65227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596053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782356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Content Placeholder 3"/>
          <p:cNvSpPr>
            <a:spLocks noGrp="1"/>
          </p:cNvSpPr>
          <p:nvPr>
            <p:ph sz="quarter" idx="13"/>
          </p:nvPr>
        </p:nvSpPr>
        <p:spPr>
          <a:xfrm>
            <a:off x="913774" y="3051012"/>
            <a:ext cx="5106027"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3" name="Content Placeholder 5"/>
          <p:cNvSpPr>
            <a:spLocks noGrp="1"/>
          </p:cNvSpPr>
          <p:nvPr>
            <p:ph sz="quarter" idx="14"/>
          </p:nvPr>
        </p:nvSpPr>
        <p:spPr>
          <a:xfrm>
            <a:off x="6172200" y="3051012"/>
            <a:ext cx="5105401"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703198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78698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35573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ar-SA" smtClean="0"/>
              <a:t>انقر لتحرير نمط العنوان الرئيسي</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09277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smtClean="0"/>
              <a:t>10/15/2021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49051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smtClean="0"/>
              <a:pPr/>
              <a:t>10/15/2021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212488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b="1" u="sng" dirty="0"/>
              <a:t>مناهج البحث العلمي - </a:t>
            </a:r>
            <a:r>
              <a:rPr lang="en-US" b="1" u="sng" dirty="0"/>
              <a:t>Research </a:t>
            </a:r>
            <a:r>
              <a:rPr lang="ar-IQ" b="1" u="sng" dirty="0" smtClean="0"/>
              <a:t> </a:t>
            </a:r>
            <a:br>
              <a:rPr lang="ar-IQ" b="1" u="sng" dirty="0" smtClean="0"/>
            </a:br>
            <a:r>
              <a:rPr lang="en-US" b="1" u="sng" dirty="0" smtClean="0"/>
              <a:t>Methodology</a:t>
            </a:r>
            <a:r>
              <a:rPr lang="en-US" dirty="0"/>
              <a:t/>
            </a:r>
            <a:br>
              <a:rPr lang="en-US" dirty="0"/>
            </a:br>
            <a:r>
              <a:rPr lang="ar-IQ" dirty="0" smtClean="0"/>
              <a:t>المحاضرة رقم(1)</a:t>
            </a:r>
            <a:endParaRPr lang="en-US" dirty="0"/>
          </a:p>
        </p:txBody>
      </p:sp>
      <p:sp>
        <p:nvSpPr>
          <p:cNvPr id="3" name="عنوان فرعي 2"/>
          <p:cNvSpPr>
            <a:spLocks noGrp="1"/>
          </p:cNvSpPr>
          <p:nvPr>
            <p:ph type="subTitle" idx="1"/>
          </p:nvPr>
        </p:nvSpPr>
        <p:spPr>
          <a:xfrm>
            <a:off x="1751011" y="4363962"/>
            <a:ext cx="8767007" cy="866019"/>
          </a:xfrm>
        </p:spPr>
        <p:txBody>
          <a:bodyPr>
            <a:normAutofit/>
          </a:bodyPr>
          <a:lstStyle/>
          <a:p>
            <a:r>
              <a:rPr lang="ar-IQ" sz="4000" b="1" dirty="0" smtClean="0">
                <a:solidFill>
                  <a:schemeClr val="tx1"/>
                </a:solidFill>
              </a:rPr>
              <a:t>قسم الاقتصاد / المرحلة الرابعة </a:t>
            </a:r>
            <a:endParaRPr lang="en-US" sz="4000" b="1" dirty="0">
              <a:solidFill>
                <a:schemeClr val="tx1"/>
              </a:solidFill>
            </a:endParaRPr>
          </a:p>
        </p:txBody>
      </p:sp>
    </p:spTree>
    <p:extLst>
      <p:ext uri="{BB962C8B-B14F-4D97-AF65-F5344CB8AC3E}">
        <p14:creationId xmlns:p14="http://schemas.microsoft.com/office/powerpoint/2010/main" val="6984901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rtl="1"/>
            <a:r>
              <a:rPr lang="ar-SA" b="1" u="sng" dirty="0"/>
              <a:t>ماذا </a:t>
            </a:r>
            <a:r>
              <a:rPr lang="ar-SA" b="1" u="sng" dirty="0" smtClean="0"/>
              <a:t>يعني</a:t>
            </a:r>
            <a:r>
              <a:rPr lang="ar-IQ" b="1" u="sng" dirty="0" smtClean="0"/>
              <a:t> من</a:t>
            </a:r>
            <a:r>
              <a:rPr lang="ar-SA" b="1" u="sng" dirty="0" smtClean="0"/>
              <a:t> </a:t>
            </a:r>
            <a:r>
              <a:rPr lang="ar-SA" b="1" u="sng" dirty="0"/>
              <a:t>أن نتعلم أساليب البحث العلمي؟</a:t>
            </a:r>
            <a:endParaRPr lang="en-US" dirty="0"/>
          </a:p>
        </p:txBody>
      </p:sp>
      <p:sp>
        <p:nvSpPr>
          <p:cNvPr id="5" name="عنصر نائب للمحتوى 4"/>
          <p:cNvSpPr>
            <a:spLocks noGrp="1"/>
          </p:cNvSpPr>
          <p:nvPr>
            <p:ph sz="quarter" idx="13"/>
          </p:nvPr>
        </p:nvSpPr>
        <p:spPr/>
        <p:txBody>
          <a:bodyPr>
            <a:normAutofit fontScale="92500" lnSpcReduction="20000"/>
          </a:bodyPr>
          <a:lstStyle/>
          <a:p>
            <a:pPr algn="r" rtl="1"/>
            <a:r>
              <a:rPr lang="ar-IQ" b="1" dirty="0"/>
              <a:t>إن منهج البحث العلمي يعني استخدام طريقة علمية منظمة في مواجهة المشكلات، أي:</a:t>
            </a:r>
          </a:p>
          <a:p>
            <a:pPr algn="r" rtl="1"/>
            <a:r>
              <a:rPr lang="ar-IQ" b="1" dirty="0"/>
              <a:t>•	تحديد المشكلة بشكل دقيق يساعد على تناولها بالدراسة والبحث.</a:t>
            </a:r>
          </a:p>
          <a:p>
            <a:pPr algn="r" rtl="1"/>
            <a:r>
              <a:rPr lang="ar-IQ" b="1" dirty="0"/>
              <a:t>•	وضع الفروض المبدئية التي تساعد على حل المشكلة.</a:t>
            </a:r>
          </a:p>
          <a:p>
            <a:pPr algn="r" rtl="1"/>
            <a:r>
              <a:rPr lang="ar-IQ" b="1" dirty="0"/>
              <a:t>•	تحديد الإجراءات اللازمة لاختيار الفروض والوصول الى حل للمشكلة.</a:t>
            </a:r>
          </a:p>
          <a:p>
            <a:pPr algn="r" rtl="1"/>
            <a:r>
              <a:rPr lang="ar-IQ" b="1" dirty="0"/>
              <a:t>•	التعرّف على أساليب البحث العلمي يساعد في دراسة الأبحاث العلمية التي انتجها الآخرون، ونقدها وتحديد مستوى الثقة بها وذك لتحديد مدى الإفادة منها، وتطبيق نتائجها (من خلال معرفة إجراءات وقواعد البحث العلمي يمكن اكتشاف مدى دقة الدراسات والأبحاث السابقة</a:t>
            </a:r>
            <a:r>
              <a:rPr lang="ar-IQ" b="1" dirty="0" smtClean="0"/>
              <a:t>).</a:t>
            </a:r>
          </a:p>
          <a:p>
            <a:pPr algn="r" rtl="1"/>
            <a:r>
              <a:rPr lang="ar-IQ" b="1" dirty="0"/>
              <a:t>	ان اختيار وممارسة أي عمل ناجح، وتطويره، يتطلب اتقان أساليب ومهارات البحث العلمي، وذلك لغرض تحسين ظروف العمل واساليبه         وتطوير حياتنا.</a:t>
            </a:r>
          </a:p>
          <a:p>
            <a:pPr algn="r" rtl="1"/>
            <a:endParaRPr lang="en-US" dirty="0"/>
          </a:p>
        </p:txBody>
      </p:sp>
      <p:pic>
        <p:nvPicPr>
          <p:cNvPr id="6" name="صورة 5"/>
          <p:cNvPicPr>
            <a:picLocks noChangeAspect="1"/>
          </p:cNvPicPr>
          <p:nvPr/>
        </p:nvPicPr>
        <p:blipFill>
          <a:blip r:embed="rId2"/>
          <a:stretch>
            <a:fillRect/>
          </a:stretch>
        </p:blipFill>
        <p:spPr>
          <a:xfrm>
            <a:off x="9388115" y="5426350"/>
            <a:ext cx="353599" cy="195089"/>
          </a:xfrm>
          <a:prstGeom prst="rect">
            <a:avLst/>
          </a:prstGeom>
        </p:spPr>
      </p:pic>
    </p:spTree>
    <p:extLst>
      <p:ext uri="{BB962C8B-B14F-4D97-AF65-F5344CB8AC3E}">
        <p14:creationId xmlns:p14="http://schemas.microsoft.com/office/powerpoint/2010/main" val="25589597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ar-SA" b="1" u="sng" dirty="0"/>
              <a:t>ما المقصود بالعلم، وأهدافه؟</a:t>
            </a:r>
            <a:r>
              <a:rPr lang="en-US" dirty="0"/>
              <a:t/>
            </a:r>
            <a:br>
              <a:rPr lang="en-US" dirty="0"/>
            </a:br>
            <a:endParaRPr lang="en-US" dirty="0"/>
          </a:p>
        </p:txBody>
      </p:sp>
      <p:sp>
        <p:nvSpPr>
          <p:cNvPr id="3" name="عنصر نائب للمحتوى 2"/>
          <p:cNvSpPr>
            <a:spLocks noGrp="1"/>
          </p:cNvSpPr>
          <p:nvPr>
            <p:ph sz="quarter" idx="13"/>
          </p:nvPr>
        </p:nvSpPr>
        <p:spPr/>
        <p:txBody>
          <a:bodyPr/>
          <a:lstStyle/>
          <a:p>
            <a:pPr algn="r" rtl="1"/>
            <a:r>
              <a:rPr lang="ar-IQ" dirty="0"/>
              <a:t>العلم هو نشاط انساني يهدف الى فهم الظواهر المختلفة من خلال إيجاد العلاقات والقوانين التي تحكم هذه الظواهر والتنبؤ بالظواهر والاحداث وإيجاد الطرق المناسبة لضبطها والتحكم بها	</a:t>
            </a:r>
            <a:r>
              <a:rPr lang="en-US" dirty="0" smtClean="0"/>
              <a:t>     </a:t>
            </a:r>
            <a:r>
              <a:rPr lang="ar-IQ" dirty="0" smtClean="0"/>
              <a:t>أي</a:t>
            </a:r>
            <a:r>
              <a:rPr lang="ar-IQ" dirty="0"/>
              <a:t>: زيادة قدرة الانسان على السيطرة على الطبيعة والأنشطة البشرية	    من خلال:</a:t>
            </a:r>
          </a:p>
          <a:p>
            <a:pPr algn="r" rtl="1"/>
            <a:r>
              <a:rPr lang="ar-IQ" dirty="0"/>
              <a:t>1)	فهم الظواهر وتفسيرها وإيجاد العلاقات والقوانين التي تحكمها وتنظم علاقاتها بالظواهر الأخرى.</a:t>
            </a:r>
          </a:p>
          <a:p>
            <a:pPr algn="r" rtl="1"/>
            <a:r>
              <a:rPr lang="ar-IQ" dirty="0"/>
              <a:t>2)	التنبؤ والقدرة على استنتاج نتائج أخرى مرتبطة بهذا الفهم.</a:t>
            </a:r>
          </a:p>
          <a:p>
            <a:pPr algn="r" rtl="1"/>
            <a:r>
              <a:rPr lang="ar-IQ" dirty="0"/>
              <a:t>3)	الضبط والتحكم والسيطرة من خلال التدخل لإنتاج ظواهر مرغوب بها.</a:t>
            </a:r>
          </a:p>
        </p:txBody>
      </p:sp>
      <p:sp>
        <p:nvSpPr>
          <p:cNvPr id="4" name="Left Arrow 2"/>
          <p:cNvSpPr/>
          <p:nvPr/>
        </p:nvSpPr>
        <p:spPr>
          <a:xfrm>
            <a:off x="9113807" y="3281892"/>
            <a:ext cx="340995" cy="158750"/>
          </a:xfrm>
          <a:prstGeom prst="leftArrow">
            <a:avLst>
              <a:gd name="adj1" fmla="val 49999"/>
              <a:gd name="adj2" fmla="val 50000"/>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Left Arrow 2"/>
          <p:cNvSpPr/>
          <p:nvPr/>
        </p:nvSpPr>
        <p:spPr>
          <a:xfrm>
            <a:off x="5436854" y="2919034"/>
            <a:ext cx="340995" cy="158750"/>
          </a:xfrm>
          <a:prstGeom prst="leftArrow">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82291450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ar-SA" b="1" u="sng" dirty="0"/>
              <a:t>الافتراضات التي تقوم عليها الطريقة العلمية</a:t>
            </a:r>
            <a:r>
              <a:rPr lang="en-US" dirty="0"/>
              <a:t/>
            </a:r>
            <a:br>
              <a:rPr lang="en-US" dirty="0"/>
            </a:br>
            <a:endParaRPr lang="en-US" dirty="0"/>
          </a:p>
        </p:txBody>
      </p:sp>
      <p:sp>
        <p:nvSpPr>
          <p:cNvPr id="3" name="عنصر نائب للمحتوى 2"/>
          <p:cNvSpPr>
            <a:spLocks noGrp="1"/>
          </p:cNvSpPr>
          <p:nvPr>
            <p:ph sz="quarter" idx="13"/>
          </p:nvPr>
        </p:nvSpPr>
        <p:spPr/>
        <p:txBody>
          <a:bodyPr/>
          <a:lstStyle/>
          <a:p>
            <a:pPr algn="just" rtl="1">
              <a:lnSpc>
                <a:spcPct val="107000"/>
              </a:lnSpc>
              <a:spcBef>
                <a:spcPts val="0"/>
              </a:spcBef>
            </a:pPr>
            <a:r>
              <a:rPr lang="ar-SA" b="1" i="1" dirty="0">
                <a:latin typeface="Calibri" panose="020F0502020204030204" pitchFamily="34" charset="0"/>
                <a:ea typeface="Calibri" panose="020F0502020204030204" pitchFamily="34" charset="0"/>
              </a:rPr>
              <a:t>أولاً:</a:t>
            </a:r>
            <a:r>
              <a:rPr lang="ar-SA" dirty="0">
                <a:latin typeface="Calibri" panose="020F0502020204030204" pitchFamily="34" charset="0"/>
                <a:ea typeface="Calibri" panose="020F0502020204030204" pitchFamily="34" charset="0"/>
              </a:rPr>
              <a:t> افتراضات (مسلمات) الطبيعة العامة: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arenR"/>
            </a:pPr>
            <a:r>
              <a:rPr lang="ar-SA" dirty="0">
                <a:latin typeface="Calibri" panose="020F0502020204030204" pitchFamily="34" charset="0"/>
                <a:ea typeface="Calibri" panose="020F0502020204030204" pitchFamily="34" charset="0"/>
              </a:rPr>
              <a:t>مسلمات الثبات والاطراد النسبي.</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arenR"/>
            </a:pPr>
            <a:r>
              <a:rPr lang="ar-SA" dirty="0">
                <a:latin typeface="Calibri" panose="020F0502020204030204" pitchFamily="34" charset="0"/>
                <a:ea typeface="Calibri" panose="020F0502020204030204" pitchFamily="34" charset="0"/>
              </a:rPr>
              <a:t>مسلمة الحتمية (لكل ظاهرة أسباب متى وجدت حصلت الظاهرة).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arenR"/>
            </a:pPr>
            <a:r>
              <a:rPr lang="ar-SA" dirty="0">
                <a:latin typeface="Calibri" panose="020F0502020204030204" pitchFamily="34" charset="0"/>
                <a:ea typeface="Calibri" panose="020F0502020204030204" pitchFamily="34" charset="0"/>
              </a:rPr>
              <a:t>الأنواع الطبيعية (تشابه وخصائص مشتركة).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0" indent="0" algn="just" rtl="1">
              <a:lnSpc>
                <a:spcPct val="107000"/>
              </a:lnSpc>
              <a:spcBef>
                <a:spcPts val="0"/>
              </a:spcBef>
              <a:buNone/>
            </a:pPr>
            <a:endParaRPr lang="en-US" b="1" i="1" dirty="0" smtClean="0">
              <a:latin typeface="Calibri" panose="020F0502020204030204" pitchFamily="34" charset="0"/>
              <a:ea typeface="Calibri" panose="020F0502020204030204" pitchFamily="34" charset="0"/>
            </a:endParaRPr>
          </a:p>
          <a:p>
            <a:pPr marL="0" indent="0" algn="just" rtl="1">
              <a:lnSpc>
                <a:spcPct val="107000"/>
              </a:lnSpc>
              <a:spcBef>
                <a:spcPts val="0"/>
              </a:spcBef>
              <a:buNone/>
            </a:pP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Bef>
                <a:spcPts val="0"/>
              </a:spcBef>
            </a:pPr>
            <a:r>
              <a:rPr lang="ar-SA" b="1" i="1" dirty="0">
                <a:latin typeface="Calibri" panose="020F0502020204030204" pitchFamily="34" charset="0"/>
                <a:ea typeface="Calibri" panose="020F0502020204030204" pitchFamily="34" charset="0"/>
              </a:rPr>
              <a:t>ثانياً:</a:t>
            </a:r>
            <a:r>
              <a:rPr lang="ar-SA" dirty="0">
                <a:latin typeface="Calibri" panose="020F0502020204030204" pitchFamily="34" charset="0"/>
                <a:ea typeface="Calibri" panose="020F0502020204030204" pitchFamily="34" charset="0"/>
              </a:rPr>
              <a:t> الافتراضات الخاصة بالطبيعة البشرية: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dirty="0">
                <a:latin typeface="Calibri" panose="020F0502020204030204" pitchFamily="34" charset="0"/>
                <a:ea typeface="Calibri" panose="020F0502020204030204" pitchFamily="34" charset="0"/>
              </a:rPr>
              <a:t>مسلمة صحة الادراك (حواس الانسان أدوات صالحة للوصول الى المعرفة).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0"/>
              </a:spcAft>
              <a:buFont typeface="+mj-lt"/>
              <a:buAutoNum type="arabicPeriod"/>
            </a:pPr>
            <a:r>
              <a:rPr lang="ar-SA" dirty="0">
                <a:latin typeface="Calibri" panose="020F0502020204030204" pitchFamily="34" charset="0"/>
                <a:ea typeface="Calibri" panose="020F0502020204030204" pitchFamily="34" charset="0"/>
              </a:rPr>
              <a:t>مسلمة صحة التذكر (الثقة باستخدام الذاكرة).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just" rtl="1">
              <a:lnSpc>
                <a:spcPct val="107000"/>
              </a:lnSpc>
              <a:spcBef>
                <a:spcPts val="0"/>
              </a:spcBef>
              <a:spcAft>
                <a:spcPts val="800"/>
              </a:spcAft>
              <a:buFont typeface="+mj-lt"/>
              <a:buAutoNum type="arabicPeriod"/>
            </a:pPr>
            <a:r>
              <a:rPr lang="ar-SA" dirty="0">
                <a:latin typeface="Calibri" panose="020F0502020204030204" pitchFamily="34" charset="0"/>
                <a:ea typeface="Calibri" panose="020F0502020204030204" pitchFamily="34" charset="0"/>
              </a:rPr>
              <a:t>مسلمة صحة التفكير والاستدلال (الانتقال من المقدمات الى النتائج).</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77910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0" marR="0" rtl="1">
              <a:lnSpc>
                <a:spcPct val="107000"/>
              </a:lnSpc>
              <a:spcBef>
                <a:spcPts val="0"/>
              </a:spcBef>
              <a:spcAft>
                <a:spcPts val="800"/>
              </a:spcAft>
            </a:pPr>
            <a:r>
              <a:rPr lang="ar-SA" b="1" dirty="0">
                <a:solidFill>
                  <a:srgbClr val="C00000"/>
                </a:solidFill>
                <a:latin typeface="Calibri" panose="020F0502020204030204" pitchFamily="34" charset="0"/>
                <a:ea typeface="Calibri" panose="020F0502020204030204" pitchFamily="34" charset="0"/>
                <a:cs typeface="Arial" panose="020B0604020202020204" pitchFamily="34" charset="0"/>
              </a:rPr>
              <a:t>طرق الحصول على المعرفة:</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
        <p:nvSpPr>
          <p:cNvPr id="3" name="عنصر نائب للمحتوى 2"/>
          <p:cNvSpPr>
            <a:spLocks noGrp="1"/>
          </p:cNvSpPr>
          <p:nvPr>
            <p:ph sz="quarter" idx="13"/>
          </p:nvPr>
        </p:nvSpPr>
        <p:spPr/>
        <p:txBody>
          <a:bodyPr/>
          <a:lstStyle/>
          <a:p>
            <a:pPr algn="r" rtl="1"/>
            <a:r>
              <a:rPr lang="ar-IQ" dirty="0"/>
              <a:t>1)	المحاولة والخطأ.</a:t>
            </a:r>
          </a:p>
          <a:p>
            <a:pPr algn="r" rtl="1"/>
            <a:r>
              <a:rPr lang="ar-IQ" dirty="0"/>
              <a:t>2)	السلطة.</a:t>
            </a:r>
          </a:p>
          <a:p>
            <a:pPr algn="r" rtl="1"/>
            <a:r>
              <a:rPr lang="ar-IQ" dirty="0"/>
              <a:t>3)	التفكير القياسي.</a:t>
            </a:r>
          </a:p>
          <a:p>
            <a:pPr algn="r" rtl="1"/>
            <a:r>
              <a:rPr lang="ar-IQ" dirty="0"/>
              <a:t>4)	التفكير الاستقرائي.</a:t>
            </a:r>
          </a:p>
          <a:p>
            <a:pPr algn="r" rtl="1"/>
            <a:r>
              <a:rPr lang="ar-IQ" dirty="0"/>
              <a:t>•	الطريقة العلمية في البحث: الجمع بين الأسلوب الاستقرائي والأسلوب القياسي الاستنتاجي	 جمع بين الفكر (الأسلوب القياسي) وبين الملاحظة (الأسلوب الاستقرائي).</a:t>
            </a:r>
          </a:p>
          <a:p>
            <a:pPr algn="r" rtl="1"/>
            <a:endParaRPr lang="en-US" dirty="0"/>
          </a:p>
        </p:txBody>
      </p:sp>
      <p:sp>
        <p:nvSpPr>
          <p:cNvPr id="4" name="Left Arrow 4"/>
          <p:cNvSpPr/>
          <p:nvPr/>
        </p:nvSpPr>
        <p:spPr>
          <a:xfrm>
            <a:off x="2883776" y="4544635"/>
            <a:ext cx="318770" cy="158750"/>
          </a:xfrm>
          <a:prstGeom prst="leftArrow">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41618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ar-SA" b="1" u="sng" dirty="0"/>
              <a:t>خطوات الطريقة العلمية:</a:t>
            </a:r>
            <a:r>
              <a:rPr lang="en-US" dirty="0"/>
              <a:t/>
            </a:r>
            <a:br>
              <a:rPr lang="en-US" dirty="0"/>
            </a:br>
            <a:endParaRPr lang="en-US" dirty="0"/>
          </a:p>
        </p:txBody>
      </p:sp>
      <p:sp>
        <p:nvSpPr>
          <p:cNvPr id="3" name="عنصر نائب للمحتوى 2"/>
          <p:cNvSpPr>
            <a:spLocks noGrp="1"/>
          </p:cNvSpPr>
          <p:nvPr>
            <p:ph sz="quarter" idx="13"/>
          </p:nvPr>
        </p:nvSpPr>
        <p:spPr/>
        <p:txBody>
          <a:bodyPr/>
          <a:lstStyle/>
          <a:p>
            <a:pPr algn="r" rtl="1"/>
            <a:r>
              <a:rPr lang="ar-IQ" dirty="0"/>
              <a:t>1)	الشعور بالمشكلة.</a:t>
            </a:r>
          </a:p>
          <a:p>
            <a:pPr algn="r" rtl="1"/>
            <a:r>
              <a:rPr lang="ar-IQ" dirty="0"/>
              <a:t>2)	تحديد المشكلة وجمع المعلومات والبيانات لان التحديد الدقيق للمشكلة سيوجه الباحث بدقة نحو الحل (يوجد في عدم التحديد غموض).</a:t>
            </a:r>
          </a:p>
          <a:p>
            <a:pPr algn="r" rtl="1"/>
            <a:r>
              <a:rPr lang="ar-IQ" dirty="0"/>
              <a:t>3)	وضع الفروض واختبار صحتها وعلاقتها بالمشكلة.</a:t>
            </a:r>
          </a:p>
          <a:p>
            <a:pPr algn="r" rtl="1"/>
            <a:r>
              <a:rPr lang="ar-IQ" dirty="0"/>
              <a:t>4)	استنباط نتائج الحلول المقترحة.</a:t>
            </a:r>
          </a:p>
          <a:p>
            <a:pPr algn="r" rtl="1"/>
            <a:r>
              <a:rPr lang="ar-IQ" dirty="0"/>
              <a:t>5)	اختبار الفروض.</a:t>
            </a:r>
          </a:p>
          <a:p>
            <a:pPr algn="r" rtl="1"/>
            <a:endParaRPr lang="en-US" dirty="0"/>
          </a:p>
        </p:txBody>
      </p:sp>
    </p:spTree>
    <p:extLst>
      <p:ext uri="{BB962C8B-B14F-4D97-AF65-F5344CB8AC3E}">
        <p14:creationId xmlns:p14="http://schemas.microsoft.com/office/powerpoint/2010/main" val="30927838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lvl="0"/>
            <a:r>
              <a:rPr lang="ar-SA" b="1" dirty="0"/>
              <a:t>الاتجاهات العلمية (السمات المميزة للباحث):</a:t>
            </a:r>
            <a:r>
              <a:rPr lang="en-US" dirty="0"/>
              <a:t/>
            </a:r>
            <a:br>
              <a:rPr lang="en-US" dirty="0"/>
            </a:br>
            <a:endParaRPr lang="en-US" dirty="0"/>
          </a:p>
        </p:txBody>
      </p:sp>
      <p:sp>
        <p:nvSpPr>
          <p:cNvPr id="3" name="عنصر نائب للمحتوى 2"/>
          <p:cNvSpPr>
            <a:spLocks noGrp="1"/>
          </p:cNvSpPr>
          <p:nvPr>
            <p:ph sz="quarter" idx="13"/>
          </p:nvPr>
        </p:nvSpPr>
        <p:spPr/>
        <p:txBody>
          <a:bodyPr>
            <a:normAutofit fontScale="92500" lnSpcReduction="20000"/>
          </a:bodyPr>
          <a:lstStyle/>
          <a:p>
            <a:pPr algn="r" rtl="1"/>
            <a:r>
              <a:rPr lang="ar-IQ" dirty="0"/>
              <a:t>1)	الثقة بالعلم والبحث العلمي.</a:t>
            </a:r>
          </a:p>
          <a:p>
            <a:pPr algn="r" rtl="1"/>
            <a:r>
              <a:rPr lang="ar-IQ" dirty="0"/>
              <a:t>2)	الايمان بقيمة التعلم المستمر.</a:t>
            </a:r>
          </a:p>
          <a:p>
            <a:pPr algn="r" rtl="1"/>
            <a:r>
              <a:rPr lang="ar-IQ" dirty="0"/>
              <a:t>3)	الانفتاح العقلي.</a:t>
            </a:r>
          </a:p>
          <a:p>
            <a:pPr algn="r" rtl="1"/>
            <a:r>
              <a:rPr lang="ar-IQ" dirty="0"/>
              <a:t>4)	البعد عن الجدل.</a:t>
            </a:r>
          </a:p>
          <a:p>
            <a:pPr algn="r" rtl="1"/>
            <a:r>
              <a:rPr lang="ar-IQ" dirty="0"/>
              <a:t>5)	تقبل الحقائق.</a:t>
            </a:r>
          </a:p>
          <a:p>
            <a:pPr algn="r" rtl="1"/>
            <a:r>
              <a:rPr lang="ar-IQ" dirty="0"/>
              <a:t>6)	الأمانة والدقة.</a:t>
            </a:r>
          </a:p>
          <a:p>
            <a:pPr algn="r" rtl="1"/>
            <a:r>
              <a:rPr lang="ar-IQ" dirty="0"/>
              <a:t>7)	التأني والابتعاد عن التسرع والادعاء.</a:t>
            </a:r>
          </a:p>
          <a:p>
            <a:pPr algn="r" rtl="1"/>
            <a:r>
              <a:rPr lang="ar-IQ" dirty="0"/>
              <a:t>8)	الاعتقاد بقانون العلية (الموضوعية تكون تحصيل حاصل).</a:t>
            </a:r>
          </a:p>
        </p:txBody>
      </p:sp>
    </p:spTree>
    <p:extLst>
      <p:ext uri="{BB962C8B-B14F-4D97-AF65-F5344CB8AC3E}">
        <p14:creationId xmlns:p14="http://schemas.microsoft.com/office/powerpoint/2010/main" val="19699227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stretch>
            <a:fillRect/>
          </a:stretch>
        </p:blipFill>
        <p:spPr>
          <a:xfrm>
            <a:off x="1727200" y="1146630"/>
            <a:ext cx="8539238" cy="4934856"/>
          </a:xfrm>
          <a:prstGeom prst="rect">
            <a:avLst/>
          </a:prstGeom>
        </p:spPr>
      </p:pic>
    </p:spTree>
    <p:extLst>
      <p:ext uri="{BB962C8B-B14F-4D97-AF65-F5344CB8AC3E}">
        <p14:creationId xmlns:p14="http://schemas.microsoft.com/office/powerpoint/2010/main" val="378101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قطرة">
  <a:themeElements>
    <a:clrScheme name="قطرة">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قطرة">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قطرة">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TM04033925[[fn=قطرة]]</Template>
  <TotalTime>94</TotalTime>
  <Words>166</Words>
  <Application>Microsoft Office PowerPoint</Application>
  <PresentationFormat>شاشة عريضة</PresentationFormat>
  <Paragraphs>46</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Calibri</vt:lpstr>
      <vt:lpstr>Times New Roman</vt:lpstr>
      <vt:lpstr>Tw Cen MT</vt:lpstr>
      <vt:lpstr>قطرة</vt:lpstr>
      <vt:lpstr>مناهج البحث العلمي - Research   Methodology المحاضرة رقم(1)</vt:lpstr>
      <vt:lpstr>ماذا يعني من أن نتعلم أساليب البحث العلمي؟</vt:lpstr>
      <vt:lpstr>ما المقصود بالعلم، وأهدافه؟ </vt:lpstr>
      <vt:lpstr>الافتراضات التي تقوم عليها الطريقة العلمية </vt:lpstr>
      <vt:lpstr>طرق الحصول على المعرفة:</vt:lpstr>
      <vt:lpstr>خطوات الطريقة العلمية: </vt:lpstr>
      <vt:lpstr>الاتجاهات العلمية (السمات المميزة للباحث): </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مناهج البحث العلمي - Research Methodology</dc:title>
  <dc:creator>XPS</dc:creator>
  <cp:lastModifiedBy>XPS</cp:lastModifiedBy>
  <cp:revision>8</cp:revision>
  <dcterms:created xsi:type="dcterms:W3CDTF">2021-10-14T16:51:34Z</dcterms:created>
  <dcterms:modified xsi:type="dcterms:W3CDTF">2021-10-15T14:27:50Z</dcterms:modified>
</cp:coreProperties>
</file>